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</p:sldIdLst>
  <p:sldSz cy="5143500" cx="9144000"/>
  <p:notesSz cx="6858000" cy="9144000"/>
  <p:embeddedFontLst>
    <p:embeddedFont>
      <p:font typeface="Pacifico"/>
      <p:regular r:id="rId26"/>
    </p:embeddedFont>
    <p:embeddedFont>
      <p:font typeface="Oswald"/>
      <p:regular r:id="rId27"/>
      <p:bold r:id="rId2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6.xml"/><Relationship Id="rId22" Type="http://schemas.openxmlformats.org/officeDocument/2006/relationships/slide" Target="slides/slide18.xml"/><Relationship Id="rId21" Type="http://schemas.openxmlformats.org/officeDocument/2006/relationships/slide" Target="slides/slide17.xml"/><Relationship Id="rId24" Type="http://schemas.openxmlformats.org/officeDocument/2006/relationships/slide" Target="slides/slide20.xml"/><Relationship Id="rId23" Type="http://schemas.openxmlformats.org/officeDocument/2006/relationships/slide" Target="slides/slide19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26" Type="http://schemas.openxmlformats.org/officeDocument/2006/relationships/font" Target="fonts/Pacifico-regular.fntdata"/><Relationship Id="rId25" Type="http://schemas.openxmlformats.org/officeDocument/2006/relationships/slide" Target="slides/slide21.xml"/><Relationship Id="rId28" Type="http://schemas.openxmlformats.org/officeDocument/2006/relationships/font" Target="fonts/Oswald-bold.fntdata"/><Relationship Id="rId27" Type="http://schemas.openxmlformats.org/officeDocument/2006/relationships/font" Target="fonts/Oswald-regular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slide" Target="slides/slide13.xml"/><Relationship Id="rId16" Type="http://schemas.openxmlformats.org/officeDocument/2006/relationships/slide" Target="slides/slide12.xml"/><Relationship Id="rId19" Type="http://schemas.openxmlformats.org/officeDocument/2006/relationships/slide" Target="slides/slide15.xml"/><Relationship Id="rId18" Type="http://schemas.openxmlformats.org/officeDocument/2006/relationships/slide" Target="slides/slide14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" name="Google Shape;3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g54b4a8583_076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Google Shape;86;g54b4a8583_0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54b4a8583_082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Google Shape;92;g54b4a8583_0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54b4a8583_088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54b4a8583_0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54b4a8583_095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4" name="Google Shape;104;g54b4a8583_0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54b4a8583_0101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Google Shape;110;g54b4a8583_01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54b4a8583_0107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54b4a8583_0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54b4a8583_0113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54b4a8583_01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8d0b7625c_035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8d0b7625c_0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54b4a8583_0119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4" name="Google Shape;134;g54b4a8583_01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g54b4a8583_0128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0" name="Google Shape;140;g54b4a8583_0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g54b4a8583_028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" name="Google Shape;38;g54b4a8583_0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54b4a8583_0134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54b4a8583_01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g54b4a8583_0140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2" name="Google Shape;152;g54b4a8583_0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g54b4a8583_034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" name="Google Shape;44;g54b4a8583_0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g54b4a8583_040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" name="Google Shape;50;g54b4a8583_0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g54b4a8583_046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Google Shape;56;g54b4a8583_0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g54b4a8583_052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Google Shape;62;g54b4a8583_0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54b4a8583_058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54b4a8583_0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g54b4a8583_064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Google Shape;74;g54b4a8583_0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g54b4a8583_070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Google Shape;80;g54b4a8583_0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idx="1" type="subTitle"/>
          </p:nvPr>
        </p:nvSpPr>
        <p:spPr>
          <a:xfrm>
            <a:off x="685800" y="2840053"/>
            <a:ext cx="7772400" cy="7848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Google Shape;11;p2"/>
          <p:cNvSpPr txBox="1"/>
          <p:nvPr>
            <p:ph type="ctrTitle"/>
          </p:nvPr>
        </p:nvSpPr>
        <p:spPr>
          <a:xfrm>
            <a:off x="685800" y="1583342"/>
            <a:ext cx="7772400" cy="11598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15" name="Google Shape;15;p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419100" lvl="0" marL="457200">
              <a:spcBef>
                <a:spcPts val="600"/>
              </a:spcBef>
              <a:spcAft>
                <a:spcPts val="0"/>
              </a:spcAft>
              <a:buSzPts val="3000"/>
              <a:buChar char="●"/>
              <a:defRPr/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16" name="Google Shape;16;p3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419100" lvl="0" marL="457200">
              <a:spcBef>
                <a:spcPts val="600"/>
              </a:spcBef>
              <a:spcAft>
                <a:spcPts val="0"/>
              </a:spcAft>
              <a:buSzPts val="3000"/>
              <a:buChar char="●"/>
              <a:defRPr/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2" type="body"/>
          </p:nvPr>
        </p:nvSpPr>
        <p:spPr>
          <a:xfrm>
            <a:off x="4692274" y="1200150"/>
            <a:ext cx="39945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419100" lvl="0" marL="457200">
              <a:spcBef>
                <a:spcPts val="600"/>
              </a:spcBef>
              <a:spcAft>
                <a:spcPts val="0"/>
              </a:spcAft>
              <a:buSzPts val="3000"/>
              <a:buChar char="●"/>
              <a:defRPr/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idx="1" type="body"/>
          </p:nvPr>
        </p:nvSpPr>
        <p:spPr>
          <a:xfrm>
            <a:off x="457200" y="4406309"/>
            <a:ext cx="8229600" cy="5196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228600" lvl="0" marL="45720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1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light-gradient"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b="50%" l="50%" r="50%" t="50%"/>
          </a:path>
          <a:tileRect/>
        </a:gra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19100" lvl="0" marL="457200">
              <a:spcBef>
                <a:spcPts val="600"/>
              </a:spcBef>
              <a:spcAft>
                <a:spcPts val="0"/>
              </a:spcAft>
              <a:buSzPts val="3000"/>
              <a:buChar char="●"/>
              <a:defRPr sz="3000"/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 sz="1800"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 sz="1800"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 sz="1800"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 sz="1800"/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300">
                <a:solidFill>
                  <a:schemeClr val="dk1"/>
                </a:solidFill>
              </a:defRPr>
            </a:lvl1pPr>
            <a:lvl2pPr lvl="1" algn="r">
              <a:buNone/>
              <a:defRPr sz="1300">
                <a:solidFill>
                  <a:schemeClr val="dk1"/>
                </a:solidFill>
              </a:defRPr>
            </a:lvl2pPr>
            <a:lvl3pPr lvl="2" algn="r">
              <a:buNone/>
              <a:defRPr sz="1300">
                <a:solidFill>
                  <a:schemeClr val="dk1"/>
                </a:solidFill>
              </a:defRPr>
            </a:lvl3pPr>
            <a:lvl4pPr lvl="3" algn="r">
              <a:buNone/>
              <a:defRPr sz="1300">
                <a:solidFill>
                  <a:schemeClr val="dk1"/>
                </a:solidFill>
              </a:defRPr>
            </a:lvl4pPr>
            <a:lvl5pPr lvl="4" algn="r">
              <a:buNone/>
              <a:defRPr sz="1300">
                <a:solidFill>
                  <a:schemeClr val="dk1"/>
                </a:solidFill>
              </a:defRPr>
            </a:lvl5pPr>
            <a:lvl6pPr lvl="5" algn="r">
              <a:buNone/>
              <a:defRPr sz="1300">
                <a:solidFill>
                  <a:schemeClr val="dk1"/>
                </a:solidFill>
              </a:defRPr>
            </a:lvl6pPr>
            <a:lvl7pPr lvl="6" algn="r">
              <a:buNone/>
              <a:defRPr sz="1300">
                <a:solidFill>
                  <a:schemeClr val="dk1"/>
                </a:solidFill>
              </a:defRPr>
            </a:lvl7pPr>
            <a:lvl8pPr lvl="7" algn="r">
              <a:buNone/>
              <a:defRPr sz="1300">
                <a:solidFill>
                  <a:schemeClr val="dk1"/>
                </a:solidFill>
              </a:defRPr>
            </a:lvl8pPr>
            <a:lvl9pPr lvl="8" algn="r">
              <a:buNone/>
              <a:defRPr sz="1300">
                <a:solidFill>
                  <a:schemeClr val="dk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8"/>
          <p:cNvSpPr txBox="1"/>
          <p:nvPr/>
        </p:nvSpPr>
        <p:spPr>
          <a:xfrm>
            <a:off x="2791225" y="1652400"/>
            <a:ext cx="6352800" cy="1838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>
                <a:latin typeface="Oswald"/>
                <a:ea typeface="Oswald"/>
                <a:cs typeface="Oswald"/>
                <a:sym typeface="Oswald"/>
              </a:rPr>
              <a:t>20 Tips To Creating a</a:t>
            </a:r>
            <a:endParaRPr sz="4800">
              <a:latin typeface="Oswald"/>
              <a:ea typeface="Oswald"/>
              <a:cs typeface="Oswald"/>
              <a:sym typeface="Oswald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>
                <a:latin typeface="Pacifico"/>
                <a:ea typeface="Pacifico"/>
                <a:cs typeface="Pacifico"/>
                <a:sym typeface="Pacifico"/>
              </a:rPr>
              <a:t>Successful Podcast</a:t>
            </a:r>
            <a:endParaRPr sz="4800">
              <a:latin typeface="Pacifico"/>
              <a:ea typeface="Pacifico"/>
              <a:cs typeface="Pacifico"/>
              <a:sym typeface="Pacifico"/>
            </a:endParaRPr>
          </a:p>
        </p:txBody>
      </p:sp>
      <p:pic>
        <p:nvPicPr>
          <p:cNvPr id="35" name="Google Shape;35;p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779625"/>
            <a:ext cx="3634200" cy="358422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#9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89" name="Google Shape;89;p1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>
                <a:solidFill>
                  <a:schemeClr val="dk1"/>
                </a:solidFill>
              </a:rPr>
              <a:t>Plan your episodes in advance</a:t>
            </a:r>
            <a:endParaRPr b="1">
              <a:solidFill>
                <a:schemeClr val="dk1"/>
              </a:solidFill>
            </a:endParaRPr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>
              <a:solidFill>
                <a:schemeClr val="dk1"/>
              </a:solidFill>
            </a:endParaRPr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Have an editorial or content calendar in place. Know the topics you’d be covering and reach out to potential guests way ahead of time.</a:t>
            </a:r>
            <a:endParaRPr>
              <a:solidFill>
                <a:schemeClr val="dk1"/>
              </a:solidFill>
            </a:endParaRPr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>
              <a:solidFill>
                <a:schemeClr val="dk1"/>
              </a:solidFill>
            </a:endParaRPr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#10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95" name="Google Shape;95;p18"/>
          <p:cNvSpPr txBox="1"/>
          <p:nvPr>
            <p:ph idx="1" type="body"/>
          </p:nvPr>
        </p:nvSpPr>
        <p:spPr>
          <a:xfrm>
            <a:off x="457200" y="1187050"/>
            <a:ext cx="82296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Don’t speak in a monotone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You’re not a robot, are you? Inject some life into your voice! If you don’t, no one’s going to follow your podcast!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#11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01" name="Google Shape;101;p19"/>
          <p:cNvSpPr txBox="1"/>
          <p:nvPr>
            <p:ph idx="1" type="body"/>
          </p:nvPr>
        </p:nvSpPr>
        <p:spPr>
          <a:xfrm>
            <a:off x="457200" y="384950"/>
            <a:ext cx="8229600" cy="4437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 </a:t>
            </a:r>
            <a:r>
              <a:rPr b="1" lang="en"/>
              <a:t>Practice makes perfect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Listen to your recording and don’t be afraid to re-record your episode if you think you can do way better!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p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#12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07" name="Google Shape;107;p20"/>
          <p:cNvSpPr txBox="1"/>
          <p:nvPr>
            <p:ph idx="1" type="body"/>
          </p:nvPr>
        </p:nvSpPr>
        <p:spPr>
          <a:xfrm>
            <a:off x="457200" y="387450"/>
            <a:ext cx="8229600" cy="4189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 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Get feedback from your audience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Encourage your audience to leave reviews of your show. Don’t be afraid of negative criticism. Use it to improve your show!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#13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13" name="Google Shape;113;p21"/>
          <p:cNvSpPr txBox="1"/>
          <p:nvPr>
            <p:ph idx="1" type="body"/>
          </p:nvPr>
        </p:nvSpPr>
        <p:spPr>
          <a:xfrm>
            <a:off x="531875" y="472050"/>
            <a:ext cx="8229600" cy="414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 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Promote your podcast everywhere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Let the whole world know your podcast exists and seek out your target audience wherever they may hang out.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#14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19" name="Google Shape;119;p22"/>
          <p:cNvSpPr txBox="1"/>
          <p:nvPr>
            <p:ph idx="1" type="body"/>
          </p:nvPr>
        </p:nvSpPr>
        <p:spPr>
          <a:xfrm>
            <a:off x="457200" y="429600"/>
            <a:ext cx="8229600" cy="4093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Tell a story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People love stories. If you tell a story in every episode and tie it in really well with your topic, then chances are your listeners are going to remember your story!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 	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#15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25" name="Google Shape;125;p23"/>
          <p:cNvSpPr txBox="1"/>
          <p:nvPr>
            <p:ph idx="1" type="body"/>
          </p:nvPr>
        </p:nvSpPr>
        <p:spPr>
          <a:xfrm>
            <a:off x="556000" y="549250"/>
            <a:ext cx="8229600" cy="409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Get a good podcast host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Don’t upload your podcast audio files to your web hosting service. It’s important that you choose a good podcast-optimized hosting service instead!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#16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31" name="Google Shape;131;p24"/>
          <p:cNvSpPr txBox="1"/>
          <p:nvPr>
            <p:ph idx="1" type="body"/>
          </p:nvPr>
        </p:nvSpPr>
        <p:spPr>
          <a:xfrm>
            <a:off x="510900" y="563025"/>
            <a:ext cx="8229600" cy="412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Your podcast cover artwork matters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Yes, looks do matter. If you use a poorly-designed podcast artwork, then people are probably going to skip out on your podcast!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p2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#17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37" name="Google Shape;137;p25"/>
          <p:cNvSpPr txBox="1"/>
          <p:nvPr>
            <p:ph idx="1" type="body"/>
          </p:nvPr>
        </p:nvSpPr>
        <p:spPr>
          <a:xfrm>
            <a:off x="648550" y="432375"/>
            <a:ext cx="8229600" cy="416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Edit your podcast recording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Add your intro and outro to your podcast audio. Make sure everything sounds good before you upload the file to your podcast host.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p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#18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43" name="Google Shape;143;p26"/>
          <p:cNvSpPr txBox="1"/>
          <p:nvPr>
            <p:ph idx="1" type="body"/>
          </p:nvPr>
        </p:nvSpPr>
        <p:spPr>
          <a:xfrm>
            <a:off x="361125" y="517325"/>
            <a:ext cx="8229600" cy="4101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Add a transcript or show notes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Transcripts and show notes are great for your podcast’s SEO. Do these for every episode, and you’ll soon see some free traffic from search engines.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41" name="Google Shape;41;p9"/>
          <p:cNvSpPr txBox="1"/>
          <p:nvPr>
            <p:ph idx="1" type="body"/>
          </p:nvPr>
        </p:nvSpPr>
        <p:spPr>
          <a:xfrm>
            <a:off x="457200" y="1128425"/>
            <a:ext cx="8229600" cy="3769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Know your audience first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Your podcast’s success depends on you being able to deliver the right kind of message to the right audience.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 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2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#19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49" name="Google Shape;149;p27"/>
          <p:cNvSpPr txBox="1"/>
          <p:nvPr>
            <p:ph idx="1" type="body"/>
          </p:nvPr>
        </p:nvSpPr>
        <p:spPr>
          <a:xfrm>
            <a:off x="457200" y="446125"/>
            <a:ext cx="8229600" cy="437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Repurpose your podcast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Maximize your research and hard work. Repurpose your content into graphics, blog posts, YouTube videos, and more.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3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28"/>
          <p:cNvSpPr txBox="1"/>
          <p:nvPr>
            <p:ph type="title"/>
          </p:nvPr>
        </p:nvSpPr>
        <p:spPr>
          <a:xfrm>
            <a:off x="457200" y="165001"/>
            <a:ext cx="8229600" cy="726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#20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55" name="Google Shape;155;p28"/>
          <p:cNvSpPr txBox="1"/>
          <p:nvPr>
            <p:ph idx="1" type="body"/>
          </p:nvPr>
        </p:nvSpPr>
        <p:spPr>
          <a:xfrm>
            <a:off x="523975" y="427300"/>
            <a:ext cx="8292900" cy="4374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Don’t think about money yet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It’s true you can make plenty of money with podcasting, but build your audience first before you even think about monetizing your show.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0"/>
          <p:cNvSpPr txBox="1"/>
          <p:nvPr>
            <p:ph type="title"/>
          </p:nvPr>
        </p:nvSpPr>
        <p:spPr>
          <a:xfrm>
            <a:off x="457200" y="77653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#2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47" name="Google Shape;47;p10"/>
          <p:cNvSpPr txBox="1"/>
          <p:nvPr>
            <p:ph idx="1" type="body"/>
          </p:nvPr>
        </p:nvSpPr>
        <p:spPr>
          <a:xfrm>
            <a:off x="457200" y="622725"/>
            <a:ext cx="8229600" cy="4446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Get the right equipment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It doesn’t matter how awesome your content is if you’re turning people off with your poor-quality podcast!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1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#3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53" name="Google Shape;53;p11"/>
          <p:cNvSpPr txBox="1"/>
          <p:nvPr>
            <p:ph idx="1" type="body"/>
          </p:nvPr>
        </p:nvSpPr>
        <p:spPr>
          <a:xfrm>
            <a:off x="457200" y="1166550"/>
            <a:ext cx="82296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Select the right niche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Pick a niche you’re comfortable in, you don’t want to sound incompetent in front of your audience!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2"/>
          <p:cNvSpPr txBox="1"/>
          <p:nvPr>
            <p:ph type="title"/>
          </p:nvPr>
        </p:nvSpPr>
        <p:spPr>
          <a:xfrm>
            <a:off x="457200" y="379126"/>
            <a:ext cx="8229600" cy="696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#4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59" name="Google Shape;59;p12"/>
          <p:cNvSpPr txBox="1"/>
          <p:nvPr>
            <p:ph idx="1" type="body"/>
          </p:nvPr>
        </p:nvSpPr>
        <p:spPr>
          <a:xfrm>
            <a:off x="457200" y="499200"/>
            <a:ext cx="8229600" cy="4511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Give plenty of value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People will follow your podcast and let their friends know about you if you provide tons of valuable and highly actionable content!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#5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65" name="Google Shape;65;p13"/>
          <p:cNvSpPr txBox="1"/>
          <p:nvPr>
            <p:ph idx="1" type="body"/>
          </p:nvPr>
        </p:nvSpPr>
        <p:spPr>
          <a:xfrm>
            <a:off x="618150" y="1115575"/>
            <a:ext cx="8068800" cy="3526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 </a:t>
            </a:r>
            <a:r>
              <a:rPr b="1" lang="en"/>
              <a:t>Know your guests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Don’t interview people blindly. Do your assignment beforehand and have some info on your guests.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4"/>
          <p:cNvSpPr txBox="1"/>
          <p:nvPr>
            <p:ph type="title"/>
          </p:nvPr>
        </p:nvSpPr>
        <p:spPr>
          <a:xfrm>
            <a:off x="457200" y="57603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#6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71" name="Google Shape;71;p14"/>
          <p:cNvSpPr txBox="1"/>
          <p:nvPr>
            <p:ph idx="1" type="body"/>
          </p:nvPr>
        </p:nvSpPr>
        <p:spPr>
          <a:xfrm>
            <a:off x="457200" y="1002325"/>
            <a:ext cx="8229600" cy="399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Keep your podcast short and concise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People are busy. You can’t expect them to listen to the entirety of your 60+ minute podcast!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1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#7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77" name="Google Shape;77;p15"/>
          <p:cNvSpPr txBox="1"/>
          <p:nvPr>
            <p:ph idx="1" type="body"/>
          </p:nvPr>
        </p:nvSpPr>
        <p:spPr>
          <a:xfrm>
            <a:off x="410525" y="528050"/>
            <a:ext cx="8229600" cy="423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Ask spontaneous questions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400"/>
              <a:t>Scripts are good, but leave some room for spontaneity, too! This technique works well once you’ve built rapport with your guest.</a:t>
            </a:r>
            <a:endParaRPr sz="2400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#8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83" name="Google Shape;83;p16"/>
          <p:cNvSpPr txBox="1"/>
          <p:nvPr>
            <p:ph idx="1" type="body"/>
          </p:nvPr>
        </p:nvSpPr>
        <p:spPr>
          <a:xfrm>
            <a:off x="457200" y="500050"/>
            <a:ext cx="8229600" cy="4130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   </a:t>
            </a:r>
            <a:r>
              <a:rPr b="1" lang="en"/>
              <a:t>Be a good listener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A good host will pay attention to what their guests – and their listeners – are saying!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Light Gradien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